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5"/>
  </p:notesMasterIdLst>
  <p:sldIdLst>
    <p:sldId id="276" r:id="rId3"/>
    <p:sldId id="338" r:id="rId4"/>
    <p:sldId id="277" r:id="rId5"/>
    <p:sldId id="279" r:id="rId6"/>
    <p:sldId id="278" r:id="rId7"/>
    <p:sldId id="339" r:id="rId8"/>
    <p:sldId id="312" r:id="rId9"/>
    <p:sldId id="334" r:id="rId10"/>
    <p:sldId id="292" r:id="rId11"/>
    <p:sldId id="281" r:id="rId12"/>
    <p:sldId id="282" r:id="rId13"/>
    <p:sldId id="283" r:id="rId14"/>
    <p:sldId id="294" r:id="rId15"/>
    <p:sldId id="296" r:id="rId16"/>
    <p:sldId id="290" r:id="rId17"/>
    <p:sldId id="308" r:id="rId18"/>
    <p:sldId id="343" r:id="rId19"/>
    <p:sldId id="299" r:id="rId20"/>
    <p:sldId id="309" r:id="rId21"/>
    <p:sldId id="300" r:id="rId22"/>
    <p:sldId id="344" r:id="rId23"/>
    <p:sldId id="315" r:id="rId24"/>
    <p:sldId id="322" r:id="rId25"/>
    <p:sldId id="319" r:id="rId26"/>
    <p:sldId id="345" r:id="rId27"/>
    <p:sldId id="340" r:id="rId28"/>
    <p:sldId id="330" r:id="rId29"/>
    <p:sldId id="335" r:id="rId30"/>
    <p:sldId id="331" r:id="rId31"/>
    <p:sldId id="341" r:id="rId32"/>
    <p:sldId id="332" r:id="rId33"/>
    <p:sldId id="33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E65AC-A7E4-F044-88BE-B0FCB0DE86AF}" v="341" dt="2019-02-17T17:49:52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0"/>
    <p:restoredTop sz="79412"/>
  </p:normalViewPr>
  <p:slideViewPr>
    <p:cSldViewPr snapToGrid="0" snapToObjects="1">
      <p:cViewPr varScale="1">
        <p:scale>
          <a:sx n="107" d="100"/>
          <a:sy n="107" d="100"/>
        </p:scale>
        <p:origin x="12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ble, Edward" userId="3f699ce9-b5cc-4fed-b6d2-42f0fa8fd75f" providerId="ADAL" clId="{D95E65AC-A7E4-F044-88BE-B0FCB0DE86AF}"/>
    <pc:docChg chg="undo custSel addSld delSld modSld sldOrd">
      <pc:chgData name="Preble, Edward" userId="3f699ce9-b5cc-4fed-b6d2-42f0fa8fd75f" providerId="ADAL" clId="{D95E65AC-A7E4-F044-88BE-B0FCB0DE86AF}" dt="2019-02-17T17:49:52.740" v="705" actId="20577"/>
      <pc:docMkLst>
        <pc:docMk/>
      </pc:docMkLst>
      <pc:sldChg chg="modSp">
        <pc:chgData name="Preble, Edward" userId="3f699ce9-b5cc-4fed-b6d2-42f0fa8fd75f" providerId="ADAL" clId="{D95E65AC-A7E4-F044-88BE-B0FCB0DE86AF}" dt="2019-02-17T16:31:01.678" v="690" actId="403"/>
        <pc:sldMkLst>
          <pc:docMk/>
          <pc:sldMk cId="1712729133" sldId="276"/>
        </pc:sldMkLst>
        <pc:spChg chg="mod">
          <ac:chgData name="Preble, Edward" userId="3f699ce9-b5cc-4fed-b6d2-42f0fa8fd75f" providerId="ADAL" clId="{D95E65AC-A7E4-F044-88BE-B0FCB0DE86AF}" dt="2019-02-14T17:52:16.669" v="8" actId="20577"/>
          <ac:spMkLst>
            <pc:docMk/>
            <pc:sldMk cId="1712729133" sldId="276"/>
            <ac:spMk id="19" creationId="{00000000-0000-0000-0000-000000000000}"/>
          </ac:spMkLst>
        </pc:spChg>
        <pc:spChg chg="mod">
          <ac:chgData name="Preble, Edward" userId="3f699ce9-b5cc-4fed-b6d2-42f0fa8fd75f" providerId="ADAL" clId="{D95E65AC-A7E4-F044-88BE-B0FCB0DE86AF}" dt="2019-02-17T16:31:01.678" v="690" actId="403"/>
          <ac:spMkLst>
            <pc:docMk/>
            <pc:sldMk cId="1712729133" sldId="276"/>
            <ac:spMk id="2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7T16:29:08.232" v="685" actId="20577"/>
        <pc:sldMkLst>
          <pc:docMk/>
          <pc:sldMk cId="1420102993" sldId="277"/>
        </pc:sldMkLst>
        <pc:spChg chg="mod">
          <ac:chgData name="Preble, Edward" userId="3f699ce9-b5cc-4fed-b6d2-42f0fa8fd75f" providerId="ADAL" clId="{D95E65AC-A7E4-F044-88BE-B0FCB0DE86AF}" dt="2019-02-17T16:29:08.232" v="685" actId="20577"/>
          <ac:spMkLst>
            <pc:docMk/>
            <pc:sldMk cId="1420102993" sldId="277"/>
            <ac:spMk id="2" creationId="{00000000-0000-0000-0000-000000000000}"/>
          </ac:spMkLst>
        </pc:spChg>
      </pc:sldChg>
      <pc:sldChg chg="addSp modSp modAnim modNotesTx">
        <pc:chgData name="Preble, Edward" userId="3f699ce9-b5cc-4fed-b6d2-42f0fa8fd75f" providerId="ADAL" clId="{D95E65AC-A7E4-F044-88BE-B0FCB0DE86AF}" dt="2019-02-17T17:49:52.740" v="705" actId="20577"/>
        <pc:sldMkLst>
          <pc:docMk/>
          <pc:sldMk cId="717538669" sldId="278"/>
        </pc:sldMkLst>
        <pc:spChg chg="mod">
          <ac:chgData name="Preble, Edward" userId="3f699ce9-b5cc-4fed-b6d2-42f0fa8fd75f" providerId="ADAL" clId="{D95E65AC-A7E4-F044-88BE-B0FCB0DE86AF}" dt="2019-02-16T20:30:17.207" v="330" actId="20577"/>
          <ac:spMkLst>
            <pc:docMk/>
            <pc:sldMk cId="717538669" sldId="278"/>
            <ac:spMk id="2" creationId="{00000000-0000-0000-0000-000000000000}"/>
          </ac:spMkLst>
        </pc:spChg>
        <pc:spChg chg="add mod">
          <ac:chgData name="Preble, Edward" userId="3f699ce9-b5cc-4fed-b6d2-42f0fa8fd75f" providerId="ADAL" clId="{D95E65AC-A7E4-F044-88BE-B0FCB0DE86AF}" dt="2019-02-17T17:49:52.740" v="705" actId="20577"/>
          <ac:spMkLst>
            <pc:docMk/>
            <pc:sldMk cId="717538669" sldId="278"/>
            <ac:spMk id="5" creationId="{80AD6FFC-16B4-8B42-AE06-260A769B0594}"/>
          </ac:spMkLst>
        </pc:spChg>
      </pc:sldChg>
      <pc:sldChg chg="modNotesTx">
        <pc:chgData name="Preble, Edward" userId="3f699ce9-b5cc-4fed-b6d2-42f0fa8fd75f" providerId="ADAL" clId="{D95E65AC-A7E4-F044-88BE-B0FCB0DE86AF}" dt="2019-02-17T16:35:09.319" v="693" actId="20577"/>
        <pc:sldMkLst>
          <pc:docMk/>
          <pc:sldMk cId="1216618072" sldId="283"/>
        </pc:sldMkLst>
      </pc:sldChg>
      <pc:sldChg chg="addSp delSp modSp delAnim modAnim">
        <pc:chgData name="Preble, Edward" userId="3f699ce9-b5cc-4fed-b6d2-42f0fa8fd75f" providerId="ADAL" clId="{D95E65AC-A7E4-F044-88BE-B0FCB0DE86AF}" dt="2019-02-16T19:22:34.383" v="168" actId="1035"/>
        <pc:sldMkLst>
          <pc:docMk/>
          <pc:sldMk cId="123154940" sldId="290"/>
        </pc:sldMkLst>
        <pc:spChg chg="mod">
          <ac:chgData name="Preble, Edward" userId="3f699ce9-b5cc-4fed-b6d2-42f0fa8fd75f" providerId="ADAL" clId="{D95E65AC-A7E4-F044-88BE-B0FCB0DE86AF}" dt="2019-02-16T19:09:17.538" v="46" actId="1076"/>
          <ac:spMkLst>
            <pc:docMk/>
            <pc:sldMk cId="123154940" sldId="290"/>
            <ac:spMk id="20" creationId="{4D81FC01-8E16-634D-BA78-F7DB27DFA5C8}"/>
          </ac:spMkLst>
        </pc:spChg>
        <pc:spChg chg="add del mod">
          <ac:chgData name="Preble, Edward" userId="3f699ce9-b5cc-4fed-b6d2-42f0fa8fd75f" providerId="ADAL" clId="{D95E65AC-A7E4-F044-88BE-B0FCB0DE86AF}" dt="2019-02-16T19:06:50.378" v="30" actId="478"/>
          <ac:spMkLst>
            <pc:docMk/>
            <pc:sldMk cId="123154940" sldId="290"/>
            <ac:spMk id="131" creationId="{702E4247-91C2-6147-82AC-A28F36FFC6F3}"/>
          </ac:spMkLst>
        </pc:spChg>
        <pc:grpChg chg="mod">
          <ac:chgData name="Preble, Edward" userId="3f699ce9-b5cc-4fed-b6d2-42f0fa8fd75f" providerId="ADAL" clId="{D95E65AC-A7E4-F044-88BE-B0FCB0DE86AF}" dt="2019-02-16T19:21:58.141" v="148" actId="1035"/>
          <ac:grpSpMkLst>
            <pc:docMk/>
            <pc:sldMk cId="123154940" sldId="290"/>
            <ac:grpSpMk id="73" creationId="{00000000-0000-0000-0000-000000000000}"/>
          </ac:grpSpMkLst>
        </pc:grpChg>
        <pc:grpChg chg="mod">
          <ac:chgData name="Preble, Edward" userId="3f699ce9-b5cc-4fed-b6d2-42f0fa8fd75f" providerId="ADAL" clId="{D95E65AC-A7E4-F044-88BE-B0FCB0DE86AF}" dt="2019-02-16T19:22:22.372" v="161" actId="1036"/>
          <ac:grpSpMkLst>
            <pc:docMk/>
            <pc:sldMk cId="123154940" sldId="290"/>
            <ac:grpSpMk id="100" creationId="{00000000-0000-0000-0000-000000000000}"/>
          </ac:grpSpMkLst>
        </pc:grpChg>
        <pc:grpChg chg="mod">
          <ac:chgData name="Preble, Edward" userId="3f699ce9-b5cc-4fed-b6d2-42f0fa8fd75f" providerId="ADAL" clId="{D95E65AC-A7E4-F044-88BE-B0FCB0DE86AF}" dt="2019-02-16T19:22:34.383" v="168" actId="1035"/>
          <ac:grpSpMkLst>
            <pc:docMk/>
            <pc:sldMk cId="123154940" sldId="290"/>
            <ac:grpSpMk id="162" creationId="{405C19B1-74F5-374D-B15F-E7CA9F242819}"/>
          </ac:grpSpMkLst>
        </pc:grpChg>
        <pc:picChg chg="add mod">
          <ac:chgData name="Preble, Edward" userId="3f699ce9-b5cc-4fed-b6d2-42f0fa8fd75f" providerId="ADAL" clId="{D95E65AC-A7E4-F044-88BE-B0FCB0DE86AF}" dt="2019-02-16T19:09:10.559" v="45" actId="1076"/>
          <ac:picMkLst>
            <pc:docMk/>
            <pc:sldMk cId="123154940" sldId="290"/>
            <ac:picMk id="23" creationId="{A72A1D7D-3980-CD4F-9CCF-E50AD2B553FB}"/>
          </ac:picMkLst>
        </pc:picChg>
        <pc:cxnChg chg="mod">
          <ac:chgData name="Preble, Edward" userId="3f699ce9-b5cc-4fed-b6d2-42f0fa8fd75f" providerId="ADAL" clId="{D95E65AC-A7E4-F044-88BE-B0FCB0DE86AF}" dt="2019-02-16T19:21:30.660" v="135" actId="1582"/>
          <ac:cxnSpMkLst>
            <pc:docMk/>
            <pc:sldMk cId="123154940" sldId="290"/>
            <ac:cxnSpMk id="96" creationId="{00000000-0000-0000-0000-000000000000}"/>
          </ac:cxnSpMkLst>
        </pc:cxnChg>
        <pc:cxnChg chg="add mod">
          <ac:chgData name="Preble, Edward" userId="3f699ce9-b5cc-4fed-b6d2-42f0fa8fd75f" providerId="ADAL" clId="{D95E65AC-A7E4-F044-88BE-B0FCB0DE86AF}" dt="2019-02-16T19:22:34.383" v="168" actId="1035"/>
          <ac:cxnSpMkLst>
            <pc:docMk/>
            <pc:sldMk cId="123154940" sldId="290"/>
            <ac:cxnSpMk id="128" creationId="{0F543FD3-5D9C-A14A-AEE5-DEAE25CE2FBF}"/>
          </ac:cxnSpMkLst>
        </pc:cxnChg>
      </pc:sldChg>
      <pc:sldChg chg="modSp modAnim">
        <pc:chgData name="Preble, Edward" userId="3f699ce9-b5cc-4fed-b6d2-42f0fa8fd75f" providerId="ADAL" clId="{D95E65AC-A7E4-F044-88BE-B0FCB0DE86AF}" dt="2019-02-16T19:29:46.840" v="207" actId="20577"/>
        <pc:sldMkLst>
          <pc:docMk/>
          <pc:sldMk cId="2008608777" sldId="300"/>
        </pc:sldMkLst>
        <pc:spChg chg="mod">
          <ac:chgData name="Preble, Edward" userId="3f699ce9-b5cc-4fed-b6d2-42f0fa8fd75f" providerId="ADAL" clId="{D95E65AC-A7E4-F044-88BE-B0FCB0DE86AF}" dt="2019-02-16T19:29:46.840" v="207" actId="20577"/>
          <ac:spMkLst>
            <pc:docMk/>
            <pc:sldMk cId="2008608777" sldId="300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20.892" v="331" actId="20577"/>
        <pc:sldMkLst>
          <pc:docMk/>
          <pc:sldMk cId="1230234525" sldId="312"/>
        </pc:sldMkLst>
        <pc:spChg chg="mod">
          <ac:chgData name="Preble, Edward" userId="3f699ce9-b5cc-4fed-b6d2-42f0fa8fd75f" providerId="ADAL" clId="{D95E65AC-A7E4-F044-88BE-B0FCB0DE86AF}" dt="2019-02-16T20:30:20.892" v="331" actId="20577"/>
          <ac:spMkLst>
            <pc:docMk/>
            <pc:sldMk cId="1230234525" sldId="312"/>
            <ac:spMk id="2" creationId="{00000000-0000-0000-0000-000000000000}"/>
          </ac:spMkLst>
        </pc:spChg>
      </pc:sldChg>
      <pc:sldChg chg="addSp modSp modAnim">
        <pc:chgData name="Preble, Edward" userId="3f699ce9-b5cc-4fed-b6d2-42f0fa8fd75f" providerId="ADAL" clId="{D95E65AC-A7E4-F044-88BE-B0FCB0DE86AF}" dt="2019-02-16T19:58:00.180" v="299"/>
        <pc:sldMkLst>
          <pc:docMk/>
          <pc:sldMk cId="406024935" sldId="315"/>
        </pc:sldMkLst>
        <pc:picChg chg="mod modCrop">
          <ac:chgData name="Preble, Edward" userId="3f699ce9-b5cc-4fed-b6d2-42f0fa8fd75f" providerId="ADAL" clId="{D95E65AC-A7E4-F044-88BE-B0FCB0DE86AF}" dt="2019-02-16T19:53:06.732" v="251" actId="1076"/>
          <ac:picMkLst>
            <pc:docMk/>
            <pc:sldMk cId="406024935" sldId="315"/>
            <ac:picMk id="11" creationId="{00000000-0000-0000-0000-000000000000}"/>
          </ac:picMkLst>
        </pc:picChg>
        <pc:picChg chg="add mod">
          <ac:chgData name="Preble, Edward" userId="3f699ce9-b5cc-4fed-b6d2-42f0fa8fd75f" providerId="ADAL" clId="{D95E65AC-A7E4-F044-88BE-B0FCB0DE86AF}" dt="2019-02-16T19:50:57.465" v="229" actId="167"/>
          <ac:picMkLst>
            <pc:docMk/>
            <pc:sldMk cId="406024935" sldId="315"/>
            <ac:picMk id="21" creationId="{692B9A67-A51D-A845-9F31-6A63187B3E7B}"/>
          </ac:picMkLst>
        </pc:picChg>
        <pc:picChg chg="add mod modCrop">
          <ac:chgData name="Preble, Edward" userId="3f699ce9-b5cc-4fed-b6d2-42f0fa8fd75f" providerId="ADAL" clId="{D95E65AC-A7E4-F044-88BE-B0FCB0DE86AF}" dt="2019-02-16T19:52:48.170" v="248" actId="1076"/>
          <ac:picMkLst>
            <pc:docMk/>
            <pc:sldMk cId="406024935" sldId="315"/>
            <ac:picMk id="22" creationId="{FDA8030B-622C-3C47-AB3F-7BE0E19442E6}"/>
          </ac:picMkLst>
        </pc:picChg>
        <pc:picChg chg="add mod modCrop">
          <ac:chgData name="Preble, Edward" userId="3f699ce9-b5cc-4fed-b6d2-42f0fa8fd75f" providerId="ADAL" clId="{D95E65AC-A7E4-F044-88BE-B0FCB0DE86AF}" dt="2019-02-16T19:52:40.643" v="247" actId="1076"/>
          <ac:picMkLst>
            <pc:docMk/>
            <pc:sldMk cId="406024935" sldId="315"/>
            <ac:picMk id="23" creationId="{CE07692F-D07C-2D48-B285-CAFB5FBB5F4F}"/>
          </ac:picMkLst>
        </pc:picChg>
        <pc:picChg chg="add mod modCrop">
          <ac:chgData name="Preble, Edward" userId="3f699ce9-b5cc-4fed-b6d2-42f0fa8fd75f" providerId="ADAL" clId="{D95E65AC-A7E4-F044-88BE-B0FCB0DE86AF}" dt="2019-02-16T19:52:31.193" v="246" actId="1076"/>
          <ac:picMkLst>
            <pc:docMk/>
            <pc:sldMk cId="406024935" sldId="315"/>
            <ac:picMk id="27" creationId="{CE9BD20A-3A78-2448-A4FC-69C24C93A765}"/>
          </ac:picMkLst>
        </pc:picChg>
      </pc:sldChg>
      <pc:sldChg chg="modSp modAnim">
        <pc:chgData name="Preble, Edward" userId="3f699ce9-b5cc-4fed-b6d2-42f0fa8fd75f" providerId="ADAL" clId="{D95E65AC-A7E4-F044-88BE-B0FCB0DE86AF}" dt="2019-02-16T19:38:09.465" v="220" actId="20577"/>
        <pc:sldMkLst>
          <pc:docMk/>
          <pc:sldMk cId="1413901387" sldId="322"/>
        </pc:sldMkLst>
        <pc:spChg chg="mod">
          <ac:chgData name="Preble, Edward" userId="3f699ce9-b5cc-4fed-b6d2-42f0fa8fd75f" providerId="ADAL" clId="{D95E65AC-A7E4-F044-88BE-B0FCB0DE86AF}" dt="2019-02-16T19:38:09.465" v="220" actId="20577"/>
          <ac:spMkLst>
            <pc:docMk/>
            <pc:sldMk cId="1413901387" sldId="322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15:22.462" v="327" actId="20577"/>
        <pc:sldMkLst>
          <pc:docMk/>
          <pc:sldMk cId="1905993721" sldId="331"/>
        </pc:sldMkLst>
        <pc:spChg chg="mod">
          <ac:chgData name="Preble, Edward" userId="3f699ce9-b5cc-4fed-b6d2-42f0fa8fd75f" providerId="ADAL" clId="{D95E65AC-A7E4-F044-88BE-B0FCB0DE86AF}" dt="2019-02-16T20:15:22.462" v="327" actId="20577"/>
          <ac:spMkLst>
            <pc:docMk/>
            <pc:sldMk cId="1905993721" sldId="331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26:32.909" v="329" actId="27636"/>
        <pc:sldMkLst>
          <pc:docMk/>
          <pc:sldMk cId="2019118864" sldId="332"/>
        </pc:sldMkLst>
        <pc:spChg chg="mod">
          <ac:chgData name="Preble, Edward" userId="3f699ce9-b5cc-4fed-b6d2-42f0fa8fd75f" providerId="ADAL" clId="{D95E65AC-A7E4-F044-88BE-B0FCB0DE86AF}" dt="2019-02-16T20:26:32.909" v="329" actId="27636"/>
          <ac:spMkLst>
            <pc:docMk/>
            <pc:sldMk cId="2019118864" sldId="332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7T17:49:36.579" v="698" actId="20577"/>
        <pc:sldMkLst>
          <pc:docMk/>
          <pc:sldMk cId="1196918663" sldId="333"/>
        </pc:sldMkLst>
        <pc:spChg chg="mod">
          <ac:chgData name="Preble, Edward" userId="3f699ce9-b5cc-4fed-b6d2-42f0fa8fd75f" providerId="ADAL" clId="{D95E65AC-A7E4-F044-88BE-B0FCB0DE86AF}" dt="2019-02-17T17:49:36.579" v="698" actId="20577"/>
          <ac:spMkLst>
            <pc:docMk/>
            <pc:sldMk cId="1196918663" sldId="333"/>
            <ac:spMk id="3" creationId="{00000000-0000-0000-0000-000000000000}"/>
          </ac:spMkLst>
        </pc:spChg>
      </pc:sldChg>
      <pc:sldChg chg="modSp modAnim">
        <pc:chgData name="Preble, Edward" userId="3f699ce9-b5cc-4fed-b6d2-42f0fa8fd75f" providerId="ADAL" clId="{D95E65AC-A7E4-F044-88BE-B0FCB0DE86AF}" dt="2019-02-16T20:14:17.897" v="303" actId="14100"/>
        <pc:sldMkLst>
          <pc:docMk/>
          <pc:sldMk cId="3329222037" sldId="335"/>
        </pc:sldMkLst>
        <pc:spChg chg="mod">
          <ac:chgData name="Preble, Edward" userId="3f699ce9-b5cc-4fed-b6d2-42f0fa8fd75f" providerId="ADAL" clId="{D95E65AC-A7E4-F044-88BE-B0FCB0DE86AF}" dt="2019-02-16T20:12:15.583" v="301" actId="1076"/>
          <ac:spMkLst>
            <pc:docMk/>
            <pc:sldMk cId="3329222037" sldId="335"/>
            <ac:spMk id="2" creationId="{CD384434-006B-6244-BABA-6FDE12276A54}"/>
          </ac:spMkLst>
        </pc:spChg>
        <pc:spChg chg="mod">
          <ac:chgData name="Preble, Edward" userId="3f699ce9-b5cc-4fed-b6d2-42f0fa8fd75f" providerId="ADAL" clId="{D95E65AC-A7E4-F044-88BE-B0FCB0DE86AF}" dt="2019-02-16T20:14:17.897" v="303" actId="14100"/>
          <ac:spMkLst>
            <pc:docMk/>
            <pc:sldMk cId="3329222037" sldId="335"/>
            <ac:spMk id="16" creationId="{6710E3C8-D178-A746-99C2-3EC123EBF335}"/>
          </ac:spMkLst>
        </pc:spChg>
      </pc:sldChg>
      <pc:sldChg chg="modSp ord modAnim modNotesTx">
        <pc:chgData name="Preble, Edward" userId="3f699ce9-b5cc-4fed-b6d2-42f0fa8fd75f" providerId="ADAL" clId="{D95E65AC-A7E4-F044-88BE-B0FCB0DE86AF}" dt="2019-02-17T16:28:44.998" v="649"/>
        <pc:sldMkLst>
          <pc:docMk/>
          <pc:sldMk cId="4180006729" sldId="338"/>
        </pc:sldMkLst>
        <pc:spChg chg="mod">
          <ac:chgData name="Preble, Edward" userId="3f699ce9-b5cc-4fed-b6d2-42f0fa8fd75f" providerId="ADAL" clId="{D95E65AC-A7E4-F044-88BE-B0FCB0DE86AF}" dt="2019-02-16T19:15:44.870" v="127" actId="404"/>
          <ac:spMkLst>
            <pc:docMk/>
            <pc:sldMk cId="4180006729" sldId="338"/>
            <ac:spMk id="3" creationId="{CF243508-7022-C444-BC00-B8E0C03E085D}"/>
          </ac:spMkLst>
        </pc:spChg>
      </pc:sldChg>
      <pc:sldChg chg="del">
        <pc:chgData name="Preble, Edward" userId="3f699ce9-b5cc-4fed-b6d2-42f0fa8fd75f" providerId="ADAL" clId="{D95E65AC-A7E4-F044-88BE-B0FCB0DE86AF}" dt="2019-02-17T17:28:41.999" v="694" actId="2696"/>
        <pc:sldMkLst>
          <pc:docMk/>
          <pc:sldMk cId="2082136605" sldId="342"/>
        </pc:sldMkLst>
      </pc:sldChg>
      <pc:sldChg chg="modSp">
        <pc:chgData name="Preble, Edward" userId="3f699ce9-b5cc-4fed-b6d2-42f0fa8fd75f" providerId="ADAL" clId="{D95E65AC-A7E4-F044-88BE-B0FCB0DE86AF}" dt="2019-02-16T20:30:28.660" v="332" actId="20577"/>
        <pc:sldMkLst>
          <pc:docMk/>
          <pc:sldMk cId="3276479773" sldId="343"/>
        </pc:sldMkLst>
        <pc:spChg chg="mod">
          <ac:chgData name="Preble, Edward" userId="3f699ce9-b5cc-4fed-b6d2-42f0fa8fd75f" providerId="ADAL" clId="{D95E65AC-A7E4-F044-88BE-B0FCB0DE86AF}" dt="2019-02-16T20:30:28.660" v="332" actId="20577"/>
          <ac:spMkLst>
            <pc:docMk/>
            <pc:sldMk cId="3276479773" sldId="343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32.140" v="333" actId="20577"/>
        <pc:sldMkLst>
          <pc:docMk/>
          <pc:sldMk cId="3505048816" sldId="344"/>
        </pc:sldMkLst>
        <pc:spChg chg="mod">
          <ac:chgData name="Preble, Edward" userId="3f699ce9-b5cc-4fed-b6d2-42f0fa8fd75f" providerId="ADAL" clId="{D95E65AC-A7E4-F044-88BE-B0FCB0DE86AF}" dt="2019-02-16T20:30:32.140" v="333" actId="20577"/>
          <ac:spMkLst>
            <pc:docMk/>
            <pc:sldMk cId="3505048816" sldId="344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35.988" v="334" actId="20577"/>
        <pc:sldMkLst>
          <pc:docMk/>
          <pc:sldMk cId="2874548777" sldId="345"/>
        </pc:sldMkLst>
        <pc:spChg chg="mod">
          <ac:chgData name="Preble, Edward" userId="3f699ce9-b5cc-4fed-b6d2-42f0fa8fd75f" providerId="ADAL" clId="{D95E65AC-A7E4-F044-88BE-B0FCB0DE86AF}" dt="2019-02-16T20:30:35.988" v="334" actId="20577"/>
          <ac:spMkLst>
            <pc:docMk/>
            <pc:sldMk cId="2874548777" sldId="345"/>
            <ac:spMk id="2" creationId="{00000000-0000-0000-0000-000000000000}"/>
          </ac:spMkLst>
        </pc:spChg>
      </pc:sldChg>
      <pc:sldChg chg="addSp modSp add del">
        <pc:chgData name="Preble, Edward" userId="3f699ce9-b5cc-4fed-b6d2-42f0fa8fd75f" providerId="ADAL" clId="{D95E65AC-A7E4-F044-88BE-B0FCB0DE86AF}" dt="2019-02-16T20:00:50.702" v="300" actId="2696"/>
        <pc:sldMkLst>
          <pc:docMk/>
          <pc:sldMk cId="525750847" sldId="346"/>
        </pc:sldMkLst>
        <pc:picChg chg="add mod">
          <ac:chgData name="Preble, Edward" userId="3f699ce9-b5cc-4fed-b6d2-42f0fa8fd75f" providerId="ADAL" clId="{D95E65AC-A7E4-F044-88BE-B0FCB0DE86AF}" dt="2019-02-16T19:50:39.964" v="226" actId="1076"/>
          <ac:picMkLst>
            <pc:docMk/>
            <pc:sldMk cId="525750847" sldId="346"/>
            <ac:picMk id="5" creationId="{3E381736-4854-5D46-A127-18F7C90799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Maybe this is data from Orange sneakers and Blue sneakers that your boss needs a model for.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="1" dirty="0"/>
              <a:t>This is a fundamental problem of SHALLOW NETWORKS. Bad feature = Bad results.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Weights that increase are said to be ACTIVATED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Your boss is super excited. </a:t>
            </a:r>
            <a:r>
              <a:rPr lang="en-US" b="0" dirty="0"/>
              <a:t>She says your sneaker model is awesome, so lets also use it on our data from orange and blue basketball shoes.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Lets take the same model and “TRANSFER” this model to new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Layer 2 convolves layer 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So, with a small network, what is the best way to make this work? 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Use the feature that fits the data better – Choose the X1X2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/>
              <a:t>So, you’re getting a good reputation with management now. You’ve solved the previously impossible orange and blue basketball shoe problem.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Now, the CEO wants you to solve some horrible manufacturing problem on all the shoes the company makes.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 data looks like this. You don’t even know what you’re looking at.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But, what is the magic feature to model a spiral? This is where deep learning is going to come to the rescue.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All features</a:t>
            </a:r>
            <a:r>
              <a:rPr lang="en-US" b="1" baseline="0" dirty="0"/>
              <a:t> </a:t>
            </a:r>
            <a:r>
              <a:rPr lang="en-US" b="1" dirty="0"/>
              <a:t>– Keep trying until a partial spiral, not enough complexity to handle full spiral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Note simple features on left, complex features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95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06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54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5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networks, just like the human brain, there are parts that specialize in different things, like motor skills or vision, a deep neural network also has specializations in the network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re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/#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8400" y="498157"/>
            <a:ext cx="9245600" cy="676656"/>
          </a:xfrm>
        </p:spPr>
        <p:txBody>
          <a:bodyPr/>
          <a:lstStyle/>
          <a:p>
            <a:r>
              <a:rPr lang="en-US" dirty="0"/>
              <a:t>Intro to Object Recognition Using Neural Networks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 Presenter:  </a:t>
            </a:r>
            <a:r>
              <a:rPr lang="en-US" sz="2000" dirty="0"/>
              <a:t>Edward Preble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8">
            <a:extLst>
              <a:ext uri="{FF2B5EF4-FFF2-40B4-BE49-F238E27FC236}">
                <a16:creationId xmlns:a16="http://schemas.microsoft.com/office/drawing/2014/main" id="{1C32FF37-52ED-D144-9F0E-774EF00124E6}"/>
              </a:ext>
            </a:extLst>
          </p:cNvPr>
          <p:cNvSpPr txBox="1">
            <a:spLocks/>
          </p:cNvSpPr>
          <p:nvPr/>
        </p:nvSpPr>
        <p:spPr>
          <a:xfrm>
            <a:off x="2438400" y="1187705"/>
            <a:ext cx="9245600" cy="6766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i="1" dirty="0"/>
              <a:t>Finally, a use for all those cat videos</a:t>
            </a:r>
          </a:p>
        </p:txBody>
      </p: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FBC08D55-8C3F-0041-8837-D9AE2475033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4B78DD50-DF92-5D46-B175-BE78E485D96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9D6C319-D40C-2642-ACEF-DA574C039157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27B8D028-9B8C-414C-9C73-F39887485A5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E60860F4-B09A-D442-B9B9-E0593511097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CC7E9A3B-1B52-AC4E-B9A6-739A7DD4A77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7D93E66-17C4-AD4E-A801-9E3BEF925DD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BDEF1D4-29A5-1E4D-A482-F163AA33115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29086D66-2E9D-A140-84BB-4A829D77FD2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77F8BEC-8856-034C-97F8-A78AD358B15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6C08EA1-78A2-5748-968E-8667E315EC1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9F77152-65A3-7749-939D-447E37DA002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87102A6-3152-6C4E-823F-D903AEA3A37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3B3D729-026D-DE45-86D6-33AE04A4A08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10CADBD-1D84-964B-BE1B-EA9C1E2B97F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C25EC32-8EC6-9542-B39E-BB58DFE0B811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BE66CA6-72A4-3243-9DA6-C61590BF9C6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04B0436-8406-E04D-85E3-5415703D6DB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6548638-3E57-C748-864F-A40ADD0F0A3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68980F59-E273-A74D-A4AD-3BD7686B9E9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2AED82DE-C828-264F-9389-073BEE77E3E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CDBF1DD-DD10-4E41-902D-43AD41DE510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B796624F-1684-B64E-91C6-17E66B7E15A4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1E997E38-3FEA-134A-8901-45EEAE30418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61AB0EB6-DC56-7042-B35A-6DA19409C01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it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58615" y="1937982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2502" y="1944664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cxnSpLocks/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cxnSpLocks/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cxnSpLocks/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cxnSpLocks/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cxnSpLocks/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cxnSpLocks/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cxnSpLocks/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cxnSpLocks/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cxnSpLocks/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3FE09D3-169A-0648-ADF5-0FDB0A2E26DA}"/>
              </a:ext>
            </a:extLst>
          </p:cNvPr>
          <p:cNvSpPr txBox="1"/>
          <p:nvPr/>
        </p:nvSpPr>
        <p:spPr>
          <a:xfrm>
            <a:off x="9912196" y="2827017"/>
            <a:ext cx="1935146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Label = Dog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1FC01-8E16-634D-BA78-F7DB27DFA5C8}"/>
              </a:ext>
            </a:extLst>
          </p:cNvPr>
          <p:cNvSpPr txBox="1"/>
          <p:nvPr/>
        </p:nvSpPr>
        <p:spPr>
          <a:xfrm>
            <a:off x="9027098" y="363608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05C19B1-74F5-374D-B15F-E7CA9F242819}"/>
              </a:ext>
            </a:extLst>
          </p:cNvPr>
          <p:cNvGrpSpPr/>
          <p:nvPr/>
        </p:nvGrpSpPr>
        <p:grpSpPr>
          <a:xfrm>
            <a:off x="6958615" y="1938207"/>
            <a:ext cx="2256901" cy="3460093"/>
            <a:chOff x="6960358" y="1937982"/>
            <a:chExt cx="2256901" cy="346009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484F1A-F0F5-AF4D-9510-3E43DD8A8A10}"/>
                </a:ext>
              </a:extLst>
            </p:cNvPr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2915CF-C91F-5E4D-8DE4-53AE9FD46BD6}"/>
                </a:ext>
              </a:extLst>
            </p:cNvPr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1929ED1-07CF-2047-BE54-C72359A92BFE}"/>
                </a:ext>
              </a:extLst>
            </p:cNvPr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CF9D370-217F-7A4E-998D-D8291F045887}"/>
                </a:ext>
              </a:extLst>
            </p:cNvPr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DC4BFDE-7BBC-934B-B79D-90D5F1233210}"/>
                </a:ext>
              </a:extLst>
            </p:cNvPr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EB98C1E-8127-CB4B-AC58-B462B8491658}"/>
                </a:ext>
              </a:extLst>
            </p:cNvPr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DFD3F26-ABF9-F64B-A6ED-8F3F4A7E3B55}"/>
                </a:ext>
              </a:extLst>
            </p:cNvPr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634FA14-0F80-6540-A02E-DFBDF8AA38A5}"/>
                </a:ext>
              </a:extLst>
            </p:cNvPr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1F6F9D4-9BE8-044C-9651-9E299DEFEC6A}"/>
                </a:ext>
              </a:extLst>
            </p:cNvPr>
            <p:cNvCxnSpPr>
              <a:endCxn id="16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B98896D-CAD8-0543-B515-1A1B32E4D93B}"/>
                </a:ext>
              </a:extLst>
            </p:cNvPr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FFFA521D-BF9F-A44D-9B4D-97345A6D8C5C}"/>
                </a:ext>
              </a:extLst>
            </p:cNvPr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66EE816-7CF8-EF41-A380-15ED16390456}"/>
                </a:ext>
              </a:extLst>
            </p:cNvPr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F7C2FF4-173C-A84A-A9E3-22CB63C61A03}"/>
                </a:ext>
              </a:extLst>
            </p:cNvPr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6C3FFA1-EB1B-804B-A4A4-5FECE293935F}"/>
                </a:ext>
              </a:extLst>
            </p:cNvPr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788628E-FE26-5F47-A9F8-A39BC1D8E42A}"/>
                </a:ext>
              </a:extLst>
            </p:cNvPr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F005946-F2BE-CD48-BACC-2A2A1AF7CEFC}"/>
                </a:ext>
              </a:extLst>
            </p:cNvPr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45560FF-21CC-294E-8F33-89327AF5C5A1}"/>
                </a:ext>
              </a:extLst>
            </p:cNvPr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4694204-18F6-E44D-9433-40DE4B32F263}"/>
                </a:ext>
              </a:extLst>
            </p:cNvPr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FC7CAB3-F0C7-0D47-AFA7-97D256399638}"/>
                </a:ext>
              </a:extLst>
            </p:cNvPr>
            <p:cNvCxnSpPr>
              <a:stCxn id="163" idx="6"/>
              <a:endCxn id="16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CA91EFB-AC7B-1942-A041-7E31E6BB72F4}"/>
                </a:ext>
              </a:extLst>
            </p:cNvPr>
            <p:cNvCxnSpPr>
              <a:stCxn id="163" idx="6"/>
              <a:endCxn id="16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0DE5FB1-A919-3F4B-8241-09288734C8B0}"/>
                </a:ext>
              </a:extLst>
            </p:cNvPr>
            <p:cNvCxnSpPr>
              <a:stCxn id="164" idx="6"/>
              <a:endCxn id="16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CFA9EF1-6B70-F94A-A4EE-8CC793B8DE19}"/>
                </a:ext>
              </a:extLst>
            </p:cNvPr>
            <p:cNvCxnSpPr>
              <a:stCxn id="164" idx="6"/>
              <a:endCxn id="16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EB74A00-78FC-B74C-83A4-371386D7F588}"/>
                </a:ext>
              </a:extLst>
            </p:cNvPr>
            <p:cNvCxnSpPr>
              <a:stCxn id="165" idx="6"/>
              <a:endCxn id="16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B42AC75-6F82-F14B-BCFC-A9F50DA2DBF9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163740C-D7F5-8746-8647-DD4719E4F57D}"/>
                </a:ext>
              </a:extLst>
            </p:cNvPr>
            <p:cNvCxnSpPr>
              <a:stCxn id="166" idx="6"/>
              <a:endCxn id="16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893ABD8-ED4A-7F47-B0E6-E0999D79546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89" name="Chevron 188">
            <a:extLst>
              <a:ext uri="{FF2B5EF4-FFF2-40B4-BE49-F238E27FC236}">
                <a16:creationId xmlns:a16="http://schemas.microsoft.com/office/drawing/2014/main" id="{4A5A3FDF-F5A4-B240-855A-FA59D2EA2A8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0" name="Chevron 189">
            <a:extLst>
              <a:ext uri="{FF2B5EF4-FFF2-40B4-BE49-F238E27FC236}">
                <a16:creationId xmlns:a16="http://schemas.microsoft.com/office/drawing/2014/main" id="{8DEC8200-B74C-4245-83F6-E3E752A5103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1" name="Chevron 190">
            <a:extLst>
              <a:ext uri="{FF2B5EF4-FFF2-40B4-BE49-F238E27FC236}">
                <a16:creationId xmlns:a16="http://schemas.microsoft.com/office/drawing/2014/main" id="{3ECFC964-FD37-B747-9584-8BD62482BB2C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2" name="Chevron 191">
            <a:extLst>
              <a:ext uri="{FF2B5EF4-FFF2-40B4-BE49-F238E27FC236}">
                <a16:creationId xmlns:a16="http://schemas.microsoft.com/office/drawing/2014/main" id="{AB6508E7-860F-3043-8F3E-D5C3A4094C1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93" name="Chevron 192">
            <a:extLst>
              <a:ext uri="{FF2B5EF4-FFF2-40B4-BE49-F238E27FC236}">
                <a16:creationId xmlns:a16="http://schemas.microsoft.com/office/drawing/2014/main" id="{EEFBB74A-D3DB-8A42-B063-29235CE5342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F543FD3-5D9C-A14A-AEE5-DEAE25CE2FBF}"/>
              </a:ext>
            </a:extLst>
          </p:cNvPr>
          <p:cNvCxnSpPr>
            <a:cxnSpLocks/>
            <a:stCxn id="167" idx="6"/>
            <a:endCxn id="11" idx="1"/>
          </p:cNvCxnSpPr>
          <p:nvPr/>
        </p:nvCxnSpPr>
        <p:spPr bwMode="auto">
          <a:xfrm>
            <a:off x="9080613" y="2982650"/>
            <a:ext cx="622945" cy="745559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A72A1D7D-3980-CD4F-9CCF-E50AD2B5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464" y="2935879"/>
            <a:ext cx="662955" cy="6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20" grpId="0"/>
      <p:bldP spid="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1" y="2110684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978" y="4535866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4743" y="1464353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4746" y="3446500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9658" y="2620374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50" y="2167253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01770" y="2167253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FBD60C5F-F0DC-F743-A955-32C90BE005B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03FF00AC-0143-1E4E-BD0B-6E5E7A88229F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5DF54A84-040E-7E47-B715-E2452CE184B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3B9DD08-18B9-6945-B8DB-0419E30C237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3874C1E7-3699-7346-9FB5-DE8F70FAF13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/>
            <a:r>
              <a:rPr lang="en-US" sz="2400" dirty="0"/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FCE9455-FB37-9A4D-BC9D-4E4819F612B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74312A7-0C7D-5541-A1FD-228AC2B78CB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4509DF0-C501-AB48-B06F-0C9B410F729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E94F49B-4B43-FA4B-B5F1-A88F73BCC83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4C36B43-C010-8746-BDE8-D65F158D2BF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47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things?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1191742-8055-504F-9786-8B5BD95E709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539FC1B4-AE4C-D34A-8E17-F5624182193E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531A1A01-A788-4649-B3A0-646F2FCE2D6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4E2A7768-1203-FE44-AD42-44C6CBE4723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D2AEE84C-6FF1-5241-B739-E4A39113AEF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007532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144522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is a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08220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any human recognizable object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2" y="2439865"/>
            <a:ext cx="10213076" cy="38107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968612" y="2419718"/>
            <a:ext cx="9647071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39962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366" y="3591903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v3 are downloadable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12D32A13-157D-2042-A024-C90B7D70D97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677D0B8-7BF1-ED45-B14F-05CA5EF4A02B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552A089C-A05C-C842-98C7-A41CC9EE4E24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110F9D70-7724-B942-9153-AE0BF2A287E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9242E6F0-C63A-6348-B797-9C925932091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6DF-89C0-8B4A-A5AA-7E9CA959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3508-7022-C444-BC00-B8E0C03E085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dirty="0"/>
              <a:t>Edward Preble, Data Scientist at RTI International</a:t>
            </a:r>
          </a:p>
          <a:p>
            <a:pPr lvl="1"/>
            <a:r>
              <a:rPr lang="en-US" sz="2400" dirty="0"/>
              <a:t>NCSU Institute for Advanced Analytics Class of 2017</a:t>
            </a:r>
          </a:p>
          <a:p>
            <a:endParaRPr lang="en-US" sz="2800" dirty="0"/>
          </a:p>
          <a:p>
            <a:r>
              <a:rPr lang="en-US" sz="2800" dirty="0"/>
              <a:t>Background:</a:t>
            </a:r>
          </a:p>
          <a:p>
            <a:pPr lvl="1"/>
            <a:r>
              <a:rPr lang="en-US" sz="2400" dirty="0"/>
              <a:t>Degrees in science and engineering (nuclear </a:t>
            </a:r>
            <a:r>
              <a:rPr lang="en-US" sz="2400" dirty="0" err="1"/>
              <a:t>eng.</a:t>
            </a:r>
            <a:r>
              <a:rPr lang="en-US" sz="2400" dirty="0"/>
              <a:t>, materials science)</a:t>
            </a:r>
          </a:p>
          <a:p>
            <a:pPr lvl="1"/>
            <a:r>
              <a:rPr lang="en-US" sz="2400" dirty="0"/>
              <a:t>Worked in semiconductor industry for 15 years</a:t>
            </a:r>
          </a:p>
          <a:p>
            <a:endParaRPr lang="en-US" sz="2800" dirty="0"/>
          </a:p>
          <a:p>
            <a:r>
              <a:rPr lang="en-US" sz="2800" dirty="0"/>
              <a:t>All slides and code on my </a:t>
            </a:r>
            <a:r>
              <a:rPr lang="en-US" sz="2800" dirty="0" err="1"/>
              <a:t>github</a:t>
            </a:r>
            <a:r>
              <a:rPr lang="en-US" sz="2800" dirty="0"/>
              <a:t> page: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https://github.com/epreble/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4C5C-5EDF-7940-8807-3FE605C60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2578BFA-3D36-AB4B-ACF5-1F2B2FDC3797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E142BE4-BE56-FB49-9A52-B1FA0EC59EAE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26BD4AD-84BF-6940-A6C7-F455CD8394C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FD81972-3585-384D-8E79-7888D5AA742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FCAFA89-F630-BD49-A486-325A20010C4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Great Google-centric demo</a:t>
            </a:r>
            <a:r>
              <a:rPr lang="en-US" sz="4000" dirty="0">
                <a:sym typeface="Wingdings" pitchFamily="2" charset="2"/>
              </a:rPr>
              <a:t> </a:t>
            </a:r>
            <a:r>
              <a:rPr lang="en-US" sz="4000" dirty="0">
                <a:sym typeface="Wingdings" pitchFamily="2" charset="2"/>
                <a:hlinkClick r:id="rId3"/>
              </a:rPr>
              <a:t>Tensorflow for Poets</a:t>
            </a:r>
            <a:endParaRPr lang="en-US" sz="4000" dirty="0">
              <a:sym typeface="Wingdings" pitchFamily="2" charset="2"/>
            </a:endParaRPr>
          </a:p>
          <a:p>
            <a:endParaRPr lang="en-US" sz="4000" dirty="0"/>
          </a:p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Retraining w/ Python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D67012C5-65D6-D146-ABC9-DDBECC749E9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E7382C5-D96C-B14F-8BA0-A1AF17C8CEB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4042F05-2468-9D4F-BC87-66A039F0303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59351F5-E987-DD49-A209-8AAD63FB7E7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FCEB47E3-C025-154C-9F5F-FCC58B419A1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30B0CF7-BA4F-D74B-B47B-F391C72FBF3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1EF7AD28-B22F-B74F-A747-F90C210EE112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2730915-D5BE-DD49-996E-3A3EB3FAB09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8B1EC80-A721-9549-A0C8-255DD48D8EFA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DE22CFC-B28B-8C40-8A74-5226AC71041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04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2B9A67-A51D-A845-9F31-6A63187B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245" y="1924708"/>
            <a:ext cx="8200503" cy="200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328" y="1921892"/>
            <a:ext cx="214903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0628" y="1477221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4157" y="1169445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1738" y="1477221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Object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5430" y="1169445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89C9B-D518-B249-ABBA-8C7BE55ECB1F}"/>
              </a:ext>
            </a:extLst>
          </p:cNvPr>
          <p:cNvSpPr txBox="1"/>
          <p:nvPr/>
        </p:nvSpPr>
        <p:spPr>
          <a:xfrm>
            <a:off x="40948" y="4207313"/>
            <a:ext cx="26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 Data</a:t>
            </a:r>
          </a:p>
          <a:p>
            <a:pPr algn="ctr"/>
            <a:r>
              <a:rPr lang="en-US" sz="3200" dirty="0"/>
              <a:t>Labelling</a:t>
            </a:r>
            <a:br>
              <a:rPr lang="en-US" sz="3200" dirty="0"/>
            </a:br>
            <a:r>
              <a:rPr lang="en-US" sz="3200" dirty="0"/>
              <a:t>Time/Cost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4B6BA-FBEF-2349-883A-FA4AED107CFF}"/>
              </a:ext>
            </a:extLst>
          </p:cNvPr>
          <p:cNvSpPr txBox="1"/>
          <p:nvPr/>
        </p:nvSpPr>
        <p:spPr>
          <a:xfrm>
            <a:off x="2910628" y="4690029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37D08-7B3F-5B47-B770-355E82115C9E}"/>
              </a:ext>
            </a:extLst>
          </p:cNvPr>
          <p:cNvSpPr txBox="1"/>
          <p:nvPr/>
        </p:nvSpPr>
        <p:spPr>
          <a:xfrm>
            <a:off x="5225106" y="4703568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DE68F-4206-C043-8B5C-A1F5D33ED5E9}"/>
              </a:ext>
            </a:extLst>
          </p:cNvPr>
          <p:cNvSpPr txBox="1"/>
          <p:nvPr/>
        </p:nvSpPr>
        <p:spPr>
          <a:xfrm>
            <a:off x="6925633" y="469002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x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A8C6B-DF2C-914D-AEA0-36EC82FF464C}"/>
              </a:ext>
            </a:extLst>
          </p:cNvPr>
          <p:cNvSpPr txBox="1"/>
          <p:nvPr/>
        </p:nvSpPr>
        <p:spPr>
          <a:xfrm>
            <a:off x="9000705" y="4690029"/>
            <a:ext cx="1962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Very 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7A57D-8759-C147-8EED-BEEB6A6AE3C4}"/>
              </a:ext>
            </a:extLst>
          </p:cNvPr>
          <p:cNvSpPr txBox="1"/>
          <p:nvPr/>
        </p:nvSpPr>
        <p:spPr>
          <a:xfrm>
            <a:off x="2719694" y="572640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*Use video data to save time</a:t>
            </a:r>
            <a:br>
              <a:rPr lang="en-US" dirty="0"/>
            </a:br>
            <a:r>
              <a:rPr lang="en-US" dirty="0"/>
              <a:t>in low complexity use cases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463E28-D778-D94E-AF65-0ADB344221A4}"/>
              </a:ext>
            </a:extLst>
          </p:cNvPr>
          <p:cNvCxnSpPr>
            <a:stCxn id="5" idx="2"/>
          </p:cNvCxnSpPr>
          <p:nvPr/>
        </p:nvCxnSpPr>
        <p:spPr bwMode="auto">
          <a:xfrm>
            <a:off x="3731526" y="5274804"/>
            <a:ext cx="0" cy="502169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hevron 27">
            <a:extLst>
              <a:ext uri="{FF2B5EF4-FFF2-40B4-BE49-F238E27FC236}">
                <a16:creationId xmlns:a16="http://schemas.microsoft.com/office/drawing/2014/main" id="{2C1249AE-2BA0-9847-9D41-9D9DEDB92D4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841DCD6-BC58-6E49-9B9F-FFBA8C5F389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04FFD957-C578-FE46-A2B2-ABFF681AF0F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B1050098-2565-3A43-9B00-C3CC9F8C83D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5888AB9A-787E-8C4B-AE6C-70A4C08F8C4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A8030B-622C-3C47-AB3F-7BE0E19442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7615" y="1927524"/>
            <a:ext cx="1947822" cy="2008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7692F-D07C-2D48-B285-CAFB5FBB5F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4122" y="1930340"/>
            <a:ext cx="1947823" cy="20084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9BD20A-3A78-2448-A4FC-69C24C93A7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0629" y="1919076"/>
            <a:ext cx="2149033" cy="20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3" grpId="0"/>
      <p:bldP spid="5" grpId="0"/>
      <p:bldP spid="24" grpId="0"/>
      <p:bldP spid="25" grpId="0"/>
      <p:bldP spid="26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gore,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FEA1A12-53DD-FD47-A1D8-C40E766BC11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7A1CF55C-4265-2F44-A3D4-33D9CF35115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5AB3EB9-BBF3-034E-8F54-EE0FA33EF5E5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0CE2CAC-DA83-DA46-A71A-EC5B194FE9B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CF1D646-B706-4E46-AAF1-051A343F693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2546EFE-55CB-A846-B862-C7D3CF52B7C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64F289B2-001D-F64B-BE1D-79946BA3EA6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C2E4E198-8072-9F40-B6AB-DAEEB09585D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4795118D-08EC-B040-AF94-E3FE83420DE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712C528F-F17C-A849-8C4B-49515529226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9EA0A091-2888-094B-BEC1-85380E321C9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8B6DABD-B380-944F-9882-0756126B7CE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119D6F4-E36F-E046-A50B-3B6F5FF09F7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8864876-8F8C-E44A-A979-0509B083D91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11AC161C-8D5E-3043-A524-0E24F37BF8A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548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BFD3-C705-6849-9E41-730F5072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Major Areas for Caution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4682-5BE8-444B-95FE-80982705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Artificial Intelligence Hype</a:t>
            </a:r>
          </a:p>
          <a:p>
            <a:endParaRPr lang="en-US" sz="2800" dirty="0"/>
          </a:p>
          <a:p>
            <a:r>
              <a:rPr lang="en-US" sz="2800" dirty="0"/>
              <a:t>Data Bias</a:t>
            </a:r>
          </a:p>
          <a:p>
            <a:endParaRPr lang="en-US" sz="2800" dirty="0"/>
          </a:p>
          <a:p>
            <a:r>
              <a:rPr lang="en-US" sz="2800" dirty="0"/>
              <a:t>Model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08D1-65FE-4647-8AE9-B98300B8D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9615F07-E346-7E42-885B-DB57EE3D5FF4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0BA42B5E-4D76-CC48-BAE2-7661A08BF34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70E4A6BC-1C14-EA4E-A0A1-47E9E8D86A1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03D269E-5A38-C146-A39B-02223F65DF1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205D685-1DEE-1248-8679-ED4D0955C13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C8576-3797-5645-B871-2ACD479F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74" y="717930"/>
            <a:ext cx="8469086" cy="5710584"/>
          </a:xfrm>
          <a:prstGeom prst="rect">
            <a:avLst/>
          </a:prstGeom>
        </p:spPr>
      </p:pic>
      <p:sp>
        <p:nvSpPr>
          <p:cNvPr id="12" name="Chevron 11">
            <a:extLst>
              <a:ext uri="{FF2B5EF4-FFF2-40B4-BE49-F238E27FC236}">
                <a16:creationId xmlns:a16="http://schemas.microsoft.com/office/drawing/2014/main" id="{A3ECB283-757D-6D48-83E6-6D224FC57AC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2CF87F9-9E13-0148-B93B-5EB2137820CD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D9A23FC-157D-4148-9C6D-5B16A9C4ADD7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42AADEC7-28F0-D24C-B9B4-ABD7F4E5114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5F08118-5195-2D47-94CA-49B12D9FA16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4434-006B-6244-BABA-6FDE1227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2648"/>
          </a:xfrm>
        </p:spPr>
        <p:txBody>
          <a:bodyPr/>
          <a:lstStyle/>
          <a:p>
            <a:r>
              <a:rPr lang="en-US" dirty="0"/>
              <a:t>Data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B6B2-708D-2843-B080-941C2AD19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1"/>
            <a:ext cx="4211900" cy="4983163"/>
          </a:xfrm>
          <a:noFill/>
        </p:spPr>
        <p:txBody>
          <a:bodyPr/>
          <a:lstStyle/>
          <a:p>
            <a:r>
              <a:rPr lang="en-US" dirty="0"/>
              <a:t>Where would you add armor?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Help the plane steer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Help the plane land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Protect the people on the plane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3900-2D22-EA41-8B86-4BDCB0D84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DB36F-533A-6E4D-B883-902D3490AB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500" y="-216"/>
            <a:ext cx="7370501" cy="5481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1A0E0-246B-7F46-9F63-4AF59B61D3FE}"/>
              </a:ext>
            </a:extLst>
          </p:cNvPr>
          <p:cNvSpPr txBox="1"/>
          <p:nvPr/>
        </p:nvSpPr>
        <p:spPr>
          <a:xfrm>
            <a:off x="5657219" y="5691698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World War 2 Post-Mission Bomber Damage Locations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55203F-4E80-EA4F-BB29-93CB2E22C17B}"/>
              </a:ext>
            </a:extLst>
          </p:cNvPr>
          <p:cNvSpPr/>
          <p:nvPr/>
        </p:nvSpPr>
        <p:spPr bwMode="auto">
          <a:xfrm>
            <a:off x="7148023" y="1680166"/>
            <a:ext cx="2625564" cy="125818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A15B4F-7F7F-E44F-ADA2-3D96F2DDC167}"/>
              </a:ext>
            </a:extLst>
          </p:cNvPr>
          <p:cNvSpPr/>
          <p:nvPr/>
        </p:nvSpPr>
        <p:spPr bwMode="auto">
          <a:xfrm>
            <a:off x="5372583" y="1547393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6E1D44-1E13-BA44-802A-F70D5976CB07}"/>
              </a:ext>
            </a:extLst>
          </p:cNvPr>
          <p:cNvSpPr/>
          <p:nvPr/>
        </p:nvSpPr>
        <p:spPr bwMode="auto">
          <a:xfrm>
            <a:off x="7180487" y="4374771"/>
            <a:ext cx="2593100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8292C-823F-7A49-9793-883ABC2D985A}"/>
              </a:ext>
            </a:extLst>
          </p:cNvPr>
          <p:cNvSpPr txBox="1"/>
          <p:nvPr/>
        </p:nvSpPr>
        <p:spPr>
          <a:xfrm>
            <a:off x="5768105" y="90811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D2FC5-0F0C-F14E-A765-DD7992699F9F}"/>
              </a:ext>
            </a:extLst>
          </p:cNvPr>
          <p:cNvSpPr txBox="1"/>
          <p:nvPr/>
        </p:nvSpPr>
        <p:spPr>
          <a:xfrm>
            <a:off x="9294655" y="267117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97F3A-D609-E04F-BC7C-0BB220BA2A70}"/>
              </a:ext>
            </a:extLst>
          </p:cNvPr>
          <p:cNvSpPr txBox="1"/>
          <p:nvPr/>
        </p:nvSpPr>
        <p:spPr>
          <a:xfrm>
            <a:off x="6706877" y="46171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6D5632-046F-FE48-8E02-9E6328FB9EDF}"/>
              </a:ext>
            </a:extLst>
          </p:cNvPr>
          <p:cNvSpPr/>
          <p:nvPr/>
        </p:nvSpPr>
        <p:spPr bwMode="auto">
          <a:xfrm>
            <a:off x="6282044" y="1563095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10E3C8-D178-A746-99C2-3EC123EBF335}"/>
              </a:ext>
            </a:extLst>
          </p:cNvPr>
          <p:cNvSpPr/>
          <p:nvPr/>
        </p:nvSpPr>
        <p:spPr bwMode="auto">
          <a:xfrm>
            <a:off x="7855514" y="3034165"/>
            <a:ext cx="1250066" cy="1433663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31724-8711-124C-8379-8D1BE6895F3B}"/>
              </a:ext>
            </a:extLst>
          </p:cNvPr>
          <p:cNvSpPr/>
          <p:nvPr/>
        </p:nvSpPr>
        <p:spPr bwMode="auto">
          <a:xfrm>
            <a:off x="7166693" y="665940"/>
            <a:ext cx="2606894" cy="1014225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587392-3DEF-784D-B660-A5421165A730}"/>
              </a:ext>
            </a:extLst>
          </p:cNvPr>
          <p:cNvSpPr/>
          <p:nvPr/>
        </p:nvSpPr>
        <p:spPr bwMode="auto">
          <a:xfrm>
            <a:off x="10357761" y="1547393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0D84D-41BB-5642-A5E3-4AF3AED3826D}"/>
              </a:ext>
            </a:extLst>
          </p:cNvPr>
          <p:cNvSpPr txBox="1"/>
          <p:nvPr/>
        </p:nvSpPr>
        <p:spPr>
          <a:xfrm>
            <a:off x="10753283" y="90811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AC07FCC6-BD0B-C84A-AB52-F83959AF5D8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80554400-4E6C-BC42-B528-11BF2C5A8BA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69CDCA26-D720-4245-B9B2-99AA0E190E0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EBFE15A0-382A-2A42-A19E-1665F6323A7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2A03759-A094-4147-989F-9FAB84C30A1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22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6" grpId="0" animBg="1"/>
      <p:bldP spid="17" grpId="0" animBg="1"/>
      <p:bldP spid="18" grpId="0" animBg="1"/>
      <p:bldP spid="18" grpId="1" animBg="1"/>
      <p:bldP spid="19" grpId="0"/>
      <p:bldP spid="1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if a classification model is better with dogs than cats?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faces compared with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people?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Don’t ignore the ethics of how a model might be applied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Test many use cases, not just the obvious goal!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EE704C5-2690-9C4C-A9F1-D1C0D84087C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98BFDCD1-CCC3-624C-9292-44FBEF5AD47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615517A-E204-5D44-92AB-A1599DEBB80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357911F3-DB2D-0C4D-BD3D-AF9AAB08622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E5C17F58-99B0-2144-97FF-59360662B90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</a:t>
            </a:r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</a:t>
            </a:r>
            <a:r>
              <a:rPr lang="en-US" i="1" dirty="0"/>
              <a:t>really</a:t>
            </a:r>
            <a:r>
              <a:rPr lang="en-US" dirty="0"/>
              <a:t>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45C7-E723-6B44-A07C-55070D71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Often, Simple 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8272-660B-FE46-AC19-F93040A3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1A37-1B1A-B24B-96A4-B81C2160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5823" y="1812836"/>
            <a:ext cx="5023578" cy="3154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91867-0D6E-734F-BF3D-DDFDEAA3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531" y="1837497"/>
            <a:ext cx="5023578" cy="3104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7C831-BE78-244B-A50F-A423F3EB3FDD}"/>
              </a:ext>
            </a:extLst>
          </p:cNvPr>
          <p:cNvSpPr/>
          <p:nvPr/>
        </p:nvSpPr>
        <p:spPr bwMode="auto">
          <a:xfrm>
            <a:off x="5960882" y="1289154"/>
            <a:ext cx="9730697" cy="61097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9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ABB80A6-5D96-0444-9295-0B9C74F3070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7195E3DC-A097-7B4A-9ED0-8393CA2D2644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1D112B6-482E-304F-AC10-F206E5D7F1C0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2107C7A-83D8-A74E-A385-759F99DE648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551CF6F-97AD-3747-9927-B16ABF5FE2B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Break, then optional 20m tech demo</a:t>
            </a:r>
          </a:p>
          <a:p>
            <a:endParaRPr lang="en-US" sz="2800" dirty="0"/>
          </a:p>
          <a:p>
            <a:r>
              <a:rPr lang="en-US" sz="2800" dirty="0"/>
              <a:t>2 goals for the demo: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How to use video to make lots of training data easily</a:t>
            </a:r>
          </a:p>
          <a:p>
            <a:pPr lvl="2"/>
            <a:r>
              <a:rPr lang="en-US" sz="2400" dirty="0"/>
              <a:t>Demonstrate object tracking in video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Train an Inception v3 model to recognize 3 students</a:t>
            </a:r>
          </a:p>
          <a:p>
            <a:pPr lvl="2"/>
            <a:r>
              <a:rPr lang="en-US" sz="2400" dirty="0"/>
              <a:t>Use video to get ~600 training images quickly</a:t>
            </a:r>
          </a:p>
          <a:p>
            <a:pPr lvl="2"/>
            <a:r>
              <a:rPr lang="en-US" sz="24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1E3AA46-59C4-494E-B385-401745B5EF4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8C500FE-1624-9D4B-9CF2-4922F877D8A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B15929C-A899-5D48-A3A2-B70CEF523B6F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CEB328B-58F9-CC46-A208-75A112BCFA4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FEE41A2-57E7-D845-82CA-0671CC332BD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/>
            <a:r>
              <a:rPr lang="en-US" sz="2400" dirty="0"/>
              <a:t>Transfer Learning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Image Classification, Object Detection</a:t>
            </a:r>
          </a:p>
          <a:p>
            <a:endParaRPr lang="en-US" sz="30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E0A99CD-723A-7847-9DFB-46F848CE43B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B261920-6CFB-CD41-92AE-CC9C5BAD3951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E7F7291-385B-CD4F-803C-BF662E26EF4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DB583C1-9B87-1B45-A605-726C2BF69A4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70C6158-B91A-B541-9E04-B866F515335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D6FFC-16B4-8B42-AE06-260A769B0594}"/>
              </a:ext>
            </a:extLst>
          </p:cNvPr>
          <p:cNvSpPr txBox="1"/>
          <p:nvPr/>
        </p:nvSpPr>
        <p:spPr>
          <a:xfrm>
            <a:off x="5328622" y="5210359"/>
            <a:ext cx="686337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*After Presentation - Optional Attendance Tech Demo</a:t>
            </a:r>
          </a:p>
          <a:p>
            <a:r>
              <a:rPr lang="en-US" sz="2000" dirty="0"/>
              <a:t>~20mins long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How to extract training images from videos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Live build of Face Recognition model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07F-D67B-9A4C-BC8F-E8525990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at RTI over last 18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C327F-9A47-CD42-85A6-1FE58E3E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71" y="636349"/>
            <a:ext cx="8430087" cy="5936972"/>
          </a:xfrm>
        </p:spPr>
        <p:txBody>
          <a:bodyPr/>
          <a:lstStyle/>
          <a:p>
            <a:r>
              <a:rPr lang="en-US" sz="1800" b="1" dirty="0"/>
              <a:t>Data Visualization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Visualize publication details for the International Space Station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Police body-worn camera meta-data visualization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Federal Contract data visualization</a:t>
            </a:r>
            <a:endParaRPr lang="en-US" dirty="0"/>
          </a:p>
          <a:p>
            <a:r>
              <a:rPr lang="en-US" sz="1800" b="1" dirty="0"/>
              <a:t>Modeling Related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Custom object detection in drone videos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Determine land use in Rwanda via satellite imagery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Seizure detection using ECG sensor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Determine physiological impact of lighting conditions on workers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Detect traumatic brain injury in ECG sensor data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Financial risk simulation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Drone route optimization for medical test kit delivery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Pre-symptomatically detect if someone is sick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Personnel retention modeling</a:t>
            </a:r>
            <a:endParaRPr lang="en-US" dirty="0"/>
          </a:p>
          <a:p>
            <a:r>
              <a:rPr lang="en-US" sz="1800" b="1" dirty="0"/>
              <a:t>Software Development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Aerosol penetration of protective clothing</a:t>
            </a:r>
            <a:endParaRPr lang="en-US" dirty="0"/>
          </a:p>
          <a:p>
            <a:r>
              <a:rPr lang="en-US" sz="1800" b="1" dirty="0"/>
              <a:t>Business Related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Confidential Client – AI Research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Confidential Client – Locate novel data sources for client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D266-6123-3441-A396-6275BD600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7EB1424C-DA8E-B849-8A1D-E1869DC3230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12E0CD7-F119-6D4A-9D4B-9A446C9141A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79CF606-C448-AD45-BC2E-24A0E3B3611A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631FD2C-13EE-074A-AAC6-8EEBED483B8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A5DFFD5-1108-0749-BB1E-6B49773B57CB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C621DB3-96C6-4D43-A8AB-74C855172024}"/>
              </a:ext>
            </a:extLst>
          </p:cNvPr>
          <p:cNvSpPr txBox="1">
            <a:spLocks/>
          </p:cNvSpPr>
          <p:nvPr/>
        </p:nvSpPr>
        <p:spPr bwMode="auto">
          <a:xfrm>
            <a:off x="8974006" y="612647"/>
            <a:ext cx="2911285" cy="593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/>
              <a:t>Tech Used</a:t>
            </a:r>
          </a:p>
          <a:p>
            <a:pPr marL="222250" lvl="1" indent="0">
              <a:buNone/>
            </a:pPr>
            <a:r>
              <a:rPr lang="en-US" sz="1600" kern="0" dirty="0"/>
              <a:t>SQL</a:t>
            </a:r>
          </a:p>
          <a:p>
            <a:pPr marL="222250" lvl="1" indent="0">
              <a:buNone/>
            </a:pPr>
            <a:r>
              <a:rPr lang="en-US" sz="1600" kern="0" dirty="0"/>
              <a:t>SQL</a:t>
            </a:r>
          </a:p>
          <a:p>
            <a:pPr marL="222250" lvl="1" indent="0">
              <a:buNone/>
            </a:pPr>
            <a:r>
              <a:rPr lang="en-US" sz="1600" kern="0" dirty="0"/>
              <a:t>SQL, VBA</a:t>
            </a:r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CNNs</a:t>
            </a:r>
          </a:p>
          <a:p>
            <a:pPr marL="222250" lvl="1" indent="0">
              <a:buNone/>
            </a:pPr>
            <a:r>
              <a:rPr lang="en-US" sz="1600" kern="0" dirty="0"/>
              <a:t>CNNs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Monte Carlo</a:t>
            </a:r>
          </a:p>
          <a:p>
            <a:pPr marL="222250" lvl="1" indent="0">
              <a:buNone/>
            </a:pPr>
            <a:r>
              <a:rPr lang="en-US" sz="1600" kern="0" dirty="0"/>
              <a:t>Optimization</a:t>
            </a:r>
          </a:p>
          <a:p>
            <a:pPr marL="222250" lvl="1" indent="0">
              <a:buNone/>
            </a:pPr>
            <a:r>
              <a:rPr lang="en-US" sz="1600" kern="0" dirty="0" err="1"/>
              <a:t>XGBoost</a:t>
            </a:r>
            <a:endParaRPr lang="en-US" sz="1600" kern="0" dirty="0"/>
          </a:p>
          <a:p>
            <a:pPr marL="222250" lvl="1" indent="0">
              <a:buNone/>
            </a:pPr>
            <a:r>
              <a:rPr lang="en-US" sz="1600" kern="0" dirty="0" err="1"/>
              <a:t>XGBoost</a:t>
            </a:r>
            <a:endParaRPr lang="en-US" kern="0" dirty="0"/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Custom Python</a:t>
            </a:r>
            <a:endParaRPr lang="en-US" kern="0" dirty="0"/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Report</a:t>
            </a:r>
          </a:p>
          <a:p>
            <a:pPr marL="222250" lvl="1" indent="0">
              <a:buNone/>
            </a:pPr>
            <a:r>
              <a:rPr lang="en-US" sz="1600" kern="0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3133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FCE9455-FB37-9A4D-BC9D-4E4819F612B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74312A7-0C7D-5541-A1FD-228AC2B78CB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4509DF0-C501-AB48-B06F-0C9B410F729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E94F49B-4B43-FA4B-B5F1-A88F73BCC83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4C36B43-C010-8746-BDE8-D65F158D2BF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23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Network</a:t>
            </a:r>
          </a:p>
          <a:p>
            <a:pPr lvl="1"/>
            <a:r>
              <a:rPr lang="en-US" sz="3000" dirty="0">
                <a:sym typeface="Wingdings"/>
              </a:rPr>
              <a:t>Interconnected things, sometimes in complex ways</a:t>
            </a:r>
          </a:p>
          <a:p>
            <a:endParaRPr lang="en-US" sz="3200" dirty="0"/>
          </a:p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“Neural” because it’s modelled (simplistically) on the human brain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Combine 2+ math functions into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31DE4FA-89C7-B346-8408-937D1634FE7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2091F9C3-6590-E44E-84B2-4512AD81249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25B0C95-5738-EC41-827C-9FAC6CE6BD6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1771E25-8A76-5540-BF3A-67051241A4B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80EA772-9218-0A41-B1D5-D5E553FAB41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  <a:p>
            <a:r>
              <a:rPr lang="en-US" sz="2800" dirty="0"/>
              <a:t>95-98% accuracy is a typical benchmark to outperform humans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hevron 14">
            <a:extLst>
              <a:ext uri="{FF2B5EF4-FFF2-40B4-BE49-F238E27FC236}">
                <a16:creationId xmlns:a16="http://schemas.microsoft.com/office/drawing/2014/main" id="{0C873A43-6E13-9741-AC74-1EA1756DFB5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E4F0D879-8A71-5C4E-9B21-3C598876509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19CC0518-FFAE-F14E-A400-3813AD2379E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4B22EDDC-F759-D540-8207-D95DD0F02BE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B8D4ED55-5943-0646-B5B5-A412B0E42D8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8759</TotalTime>
  <Words>1977</Words>
  <Application>Microsoft Macintosh PowerPoint</Application>
  <PresentationFormat>Widescreen</PresentationFormat>
  <Paragraphs>553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Intro to Object Recognition Using Neural Networks</vt:lpstr>
      <vt:lpstr>Intro</vt:lpstr>
      <vt:lpstr>Neural networks are sooooo complicated…. do I really need to care???</vt:lpstr>
      <vt:lpstr>Jobs likely to be displaced by automation (esp. Neural Networks)</vt:lpstr>
      <vt:lpstr>Agenda</vt:lpstr>
      <vt:lpstr>Projects at RTI over last 18 months</vt:lpstr>
      <vt:lpstr>Agenda</vt:lpstr>
      <vt:lpstr>What is a CNN?</vt:lpstr>
      <vt:lpstr>How are CNN’s going to automate jobs?</vt:lpstr>
      <vt:lpstr>CNN Diagram for Image Analysis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Agenda</vt:lpstr>
      <vt:lpstr>How complex are these things?</vt:lpstr>
      <vt:lpstr>Transfer Learning is a Key Advance</vt:lpstr>
      <vt:lpstr>Where are we today?</vt:lpstr>
      <vt:lpstr>Agenda</vt:lpstr>
      <vt:lpstr>Applications of CNNs in Image Analysis</vt:lpstr>
      <vt:lpstr>Existing Applications of Object Detection</vt:lpstr>
      <vt:lpstr>Object Detection – RTI Use Case</vt:lpstr>
      <vt:lpstr>Agenda</vt:lpstr>
      <vt:lpstr>3 Major Areas for Caution</vt:lpstr>
      <vt:lpstr>Gartner Hype Cycle for 2018</vt:lpstr>
      <vt:lpstr>Data Bias</vt:lpstr>
      <vt:lpstr>Model Bias</vt:lpstr>
      <vt:lpstr>Often, Simple is Better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229</cp:revision>
  <cp:lastPrinted>2017-10-17T21:54:46Z</cp:lastPrinted>
  <dcterms:created xsi:type="dcterms:W3CDTF">2017-09-15T03:20:43Z</dcterms:created>
  <dcterms:modified xsi:type="dcterms:W3CDTF">2019-02-17T21:38:11Z</dcterms:modified>
</cp:coreProperties>
</file>